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 Mono Light"/>
      <p:regular r:id="rId47"/>
      <p:bold r:id="rId48"/>
      <p:italic r:id="rId49"/>
      <p:boldItalic r:id="rId50"/>
    </p:embeddedFont>
    <p:embeddedFont>
      <p:font typeface="Google Sans"/>
      <p:regular r:id="rId51"/>
      <p:bold r:id="rId52"/>
      <p:italic r:id="rId53"/>
      <p:boldItalic r:id="rId54"/>
    </p:embeddedFont>
    <p:embeddedFont>
      <p:font typeface="Google Sans Medium"/>
      <p:regular r:id="rId55"/>
      <p:bold r:id="rId56"/>
      <p:italic r:id="rId57"/>
      <p:boldItalic r:id="rId58"/>
    </p:embeddedFont>
    <p:embeddedFont>
      <p:font typeface="Roboto Mono"/>
      <p:regular r:id="rId59"/>
      <p:bold r:id="rId60"/>
      <p:italic r:id="rId61"/>
      <p:boldItalic r:id="rId62"/>
    </p:embeddedFont>
    <p:embeddedFont>
      <p:font typeface="Merriweather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Light-bold.fntdata"/><Relationship Id="rId47" Type="http://schemas.openxmlformats.org/officeDocument/2006/relationships/font" Target="fonts/RobotoMonoLight-regular.fntdata"/><Relationship Id="rId49" Type="http://schemas.openxmlformats.org/officeDocument/2006/relationships/font" Target="fonts/RobotoMon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boldItalic.fntdata"/><Relationship Id="rId61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64" Type="http://schemas.openxmlformats.org/officeDocument/2006/relationships/font" Target="fonts/Merriweather-bold.fntdata"/><Relationship Id="rId63" Type="http://schemas.openxmlformats.org/officeDocument/2006/relationships/font" Target="fonts/Merriweather-regular.fntdata"/><Relationship Id="rId22" Type="http://schemas.openxmlformats.org/officeDocument/2006/relationships/slide" Target="slides/slide17.xml"/><Relationship Id="rId66" Type="http://schemas.openxmlformats.org/officeDocument/2006/relationships/font" Target="fonts/Merriweather-boldItalic.fntdata"/><Relationship Id="rId21" Type="http://schemas.openxmlformats.org/officeDocument/2006/relationships/slide" Target="slides/slide16.xml"/><Relationship Id="rId65" Type="http://schemas.openxmlformats.org/officeDocument/2006/relationships/font" Target="fonts/Merriweather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-regular.fntdata"/><Relationship Id="rId50" Type="http://schemas.openxmlformats.org/officeDocument/2006/relationships/font" Target="fonts/RobotoMonoLight-boldItalic.fntdata"/><Relationship Id="rId53" Type="http://schemas.openxmlformats.org/officeDocument/2006/relationships/font" Target="fonts/GoogleSans-italic.fntdata"/><Relationship Id="rId52" Type="http://schemas.openxmlformats.org/officeDocument/2006/relationships/font" Target="fonts/GoogleSans-bold.fntdata"/><Relationship Id="rId11" Type="http://schemas.openxmlformats.org/officeDocument/2006/relationships/slide" Target="slides/slide6.xml"/><Relationship Id="rId55" Type="http://schemas.openxmlformats.org/officeDocument/2006/relationships/font" Target="fonts/GoogleSansMedium-regular.fntdata"/><Relationship Id="rId10" Type="http://schemas.openxmlformats.org/officeDocument/2006/relationships/slide" Target="slides/slide5.xml"/><Relationship Id="rId54" Type="http://schemas.openxmlformats.org/officeDocument/2006/relationships/font" Target="fonts/GoogleSans-boldItalic.fntdata"/><Relationship Id="rId13" Type="http://schemas.openxmlformats.org/officeDocument/2006/relationships/slide" Target="slides/slide8.xml"/><Relationship Id="rId57" Type="http://schemas.openxmlformats.org/officeDocument/2006/relationships/font" Target="fonts/GoogleSansMedium-italic.fntdata"/><Relationship Id="rId12" Type="http://schemas.openxmlformats.org/officeDocument/2006/relationships/slide" Target="slides/slide7.xml"/><Relationship Id="rId56" Type="http://schemas.openxmlformats.org/officeDocument/2006/relationships/font" Target="fonts/GoogleSansMedium-bold.fntdata"/><Relationship Id="rId15" Type="http://schemas.openxmlformats.org/officeDocument/2006/relationships/slide" Target="slides/slide10.xml"/><Relationship Id="rId59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58" Type="http://schemas.openxmlformats.org/officeDocument/2006/relationships/font" Target="fonts/GoogleSans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6c2ea51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6c2ea51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5de29017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5de29017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66c2ea5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66c2ea5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780008929_0_1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780008929_0_1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66c2ea51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66c2ea51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5de29017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5de29017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6e736e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6e736e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6e736eea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6e736eea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6e736eea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6e736eea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6e736eea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6e736eea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6e736eea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6e736eea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66c2ea51d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66c2ea51d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5de29017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5de29017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5de29017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5de29017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5de29017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5de29017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5de29017a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5de29017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5de29017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5de29017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5de29017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5de29017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6d6e103b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6d6e103b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6e736eea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6e736eea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5de29017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5de29017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66c2ea51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66c2ea5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5de29017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5de2901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5de29017a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5de29017a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6d6e103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6d6e103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5de29017a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5de29017a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5de29017a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5de29017a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5de29017a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5de29017a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5de29017a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5de29017a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5de29017a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5de29017a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5de29017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5de29017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5de29017a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5de29017a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5de29017a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5de29017a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5de29017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5de29017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5de29017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5de29017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5de29017a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5de29017a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5de29017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5de2901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5de29017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5de29017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5de29017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5de29017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5de29017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5de29017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5de29017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5de29017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to End Machine Learning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Bhavika Kanani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Founder, SoftmaxAI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India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375" y="0"/>
            <a:ext cx="3740623" cy="426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the Model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 keras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model = keras.Sequential([keras.layers.Dense(units=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input_shape=[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])])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model.</a:t>
            </a:r>
            <a:r>
              <a:rPr lang="en" sz="1050">
                <a:solidFill>
                  <a:srgbClr val="795E26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compile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(optimizer=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'sgd'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loss=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'mean_squared_error'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xs = np.array([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-3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-2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], dtype=</a:t>
            </a:r>
            <a:r>
              <a:rPr lang="en" sz="1050">
                <a:solidFill>
                  <a:srgbClr val="267F99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ys = np.array([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-4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-2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], dtype=</a:t>
            </a:r>
            <a:r>
              <a:rPr lang="en" sz="1050">
                <a:solidFill>
                  <a:srgbClr val="267F99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model.fit(xs, ys, epochs=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model.predict([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4.0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E"/>
                </a:highlight>
                <a:latin typeface="Roboto Mono"/>
                <a:ea typeface="Roboto Mono"/>
                <a:cs typeface="Roboto Mono"/>
                <a:sym typeface="Roboto Mono"/>
              </a:rPr>
              <a:t>Output: </a:t>
            </a:r>
            <a:r>
              <a:rPr b="1"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9.964821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Pipeline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7"/>
          <p:cNvCxnSpPr>
            <a:stCxn id="169" idx="1"/>
            <a:endCxn id="170" idx="3"/>
          </p:cNvCxnSpPr>
          <p:nvPr/>
        </p:nvCxnSpPr>
        <p:spPr>
          <a:xfrm flipH="1">
            <a:off x="6336477" y="2774637"/>
            <a:ext cx="1203900" cy="95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1" name="Google Shape;171;p27"/>
          <p:cNvCxnSpPr>
            <a:stCxn id="172" idx="3"/>
            <a:endCxn id="169" idx="1"/>
          </p:cNvCxnSpPr>
          <p:nvPr/>
        </p:nvCxnSpPr>
        <p:spPr>
          <a:xfrm>
            <a:off x="6290578" y="2202337"/>
            <a:ext cx="1249800" cy="57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" name="Google Shape;173;p27"/>
          <p:cNvCxnSpPr>
            <a:endCxn id="172" idx="1"/>
          </p:cNvCxnSpPr>
          <p:nvPr/>
        </p:nvCxnSpPr>
        <p:spPr>
          <a:xfrm flipH="1" rot="10800000">
            <a:off x="4309378" y="2202337"/>
            <a:ext cx="5766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" name="Google Shape;174;p27"/>
          <p:cNvCxnSpPr>
            <a:endCxn id="175" idx="1"/>
          </p:cNvCxnSpPr>
          <p:nvPr/>
        </p:nvCxnSpPr>
        <p:spPr>
          <a:xfrm flipH="1" rot="10800000">
            <a:off x="2266748" y="2202337"/>
            <a:ext cx="6213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6" name="Google Shape;176;p27"/>
          <p:cNvSpPr/>
          <p:nvPr/>
        </p:nvSpPr>
        <p:spPr>
          <a:xfrm>
            <a:off x="2888052" y="3452249"/>
            <a:ext cx="14046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1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Evaluation</a:t>
            </a:r>
            <a:endParaRPr b="1" sz="11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857253" y="3452249"/>
            <a:ext cx="1404600" cy="556500"/>
          </a:xfrm>
          <a:prstGeom prst="roundRect">
            <a:avLst>
              <a:gd fmla="val 1283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Model Deployment</a:t>
            </a:r>
            <a:endParaRPr b="1" sz="11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4840075" y="3452250"/>
            <a:ext cx="1496400" cy="556500"/>
          </a:xfrm>
          <a:prstGeom prst="roundRect">
            <a:avLst>
              <a:gd fmla="val 13145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Hyper-parameters Optimization</a:t>
            </a:r>
            <a:endParaRPr b="1" sz="11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540377" y="2496387"/>
            <a:ext cx="1404600" cy="556500"/>
          </a:xfrm>
          <a:prstGeom prst="roundRect">
            <a:avLst>
              <a:gd fmla="val 13541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Model </a:t>
            </a:r>
            <a:endParaRPr b="1" sz="11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b="1" sz="11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4885978" y="1924087"/>
            <a:ext cx="1404600" cy="556500"/>
          </a:xfrm>
          <a:prstGeom prst="roundRect">
            <a:avLst>
              <a:gd fmla="val 13604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Feature Engineering</a:t>
            </a:r>
            <a:endParaRPr b="1" sz="11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2888048" y="1924087"/>
            <a:ext cx="1404600" cy="556500"/>
          </a:xfrm>
          <a:prstGeom prst="roundRect">
            <a:avLst>
              <a:gd fmla="val 13448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Data preparation</a:t>
            </a:r>
            <a:endParaRPr b="1" sz="11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857250" y="1924087"/>
            <a:ext cx="1404600" cy="556500"/>
          </a:xfrm>
          <a:prstGeom prst="roundRect">
            <a:avLst>
              <a:gd fmla="val 131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D</a:t>
            </a:r>
            <a:r>
              <a:rPr b="1" lang="en" sz="110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ata acquisition</a:t>
            </a:r>
            <a:endParaRPr b="1" sz="110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27"/>
          <p:cNvSpPr txBox="1"/>
          <p:nvPr>
            <p:ph idx="4294967295"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Lifecycle</a:t>
            </a:r>
            <a:endParaRPr/>
          </a:p>
        </p:txBody>
      </p:sp>
      <p:cxnSp>
        <p:nvCxnSpPr>
          <p:cNvPr id="180" name="Google Shape;180;p27"/>
          <p:cNvCxnSpPr>
            <a:stCxn id="176" idx="1"/>
            <a:endCxn id="177" idx="3"/>
          </p:cNvCxnSpPr>
          <p:nvPr/>
        </p:nvCxnSpPr>
        <p:spPr>
          <a:xfrm rot="10800000">
            <a:off x="2261952" y="3730499"/>
            <a:ext cx="62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" name="Google Shape;181;p27"/>
          <p:cNvCxnSpPr>
            <a:stCxn id="170" idx="1"/>
            <a:endCxn id="176" idx="3"/>
          </p:cNvCxnSpPr>
          <p:nvPr/>
        </p:nvCxnSpPr>
        <p:spPr>
          <a:xfrm rot="10800000">
            <a:off x="4292575" y="3730500"/>
            <a:ext cx="547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2" name="Google Shape;182;p27"/>
          <p:cNvSpPr txBox="1"/>
          <p:nvPr/>
        </p:nvSpPr>
        <p:spPr>
          <a:xfrm>
            <a:off x="811325" y="1387500"/>
            <a:ext cx="14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- Acquire raw data 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- Data Labelling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2888050" y="1402125"/>
            <a:ext cx="14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-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Data Cleaning: Handle missing data and outliers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809775" y="1402125"/>
            <a:ext cx="149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-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Data Analysis: Inspect data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- Normalization the data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7448575" y="1986775"/>
            <a:ext cx="154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- Build ML model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- Train the  model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4885975" y="4066650"/>
            <a:ext cx="154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- Find the best set of 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parameters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for the model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784650" y="4088725"/>
            <a:ext cx="154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- Deploy ML model to production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2891650" y="4067050"/>
            <a:ext cx="154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- Analyze the model performance on test dat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lang="en"/>
              <a:t>Engineering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Remove unwanted observation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Duplicate observation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Irrelevant observation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Handle imbalanced dataset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Handle outliers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20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Handle missing data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/>
              <a:t>Handle missing data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Drop missing values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 Better Option: Imputation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Replace Missing Values by Constant Value, distinct from all other values like 0 or -999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Replace Missing Values by mean, mode or median value of the feature.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Replace by randomly selected value from feature.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54411"/>
              </a:lnSpc>
              <a:spcBef>
                <a:spcPts val="3000"/>
              </a:spcBef>
              <a:spcAft>
                <a:spcPts val="13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/>
              <a:t>Handle missing data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4411"/>
              </a:lnSpc>
              <a:spcBef>
                <a:spcPts val="3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Extension to Imputation</a:t>
            </a: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571738"/>
            <a:ext cx="746760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/>
              <a:t>Handle outliers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3700"/>
            <a:ext cx="4233101" cy="24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292" y="1463700"/>
            <a:ext cx="4595308" cy="2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/>
              <a:t>Handle Outliers: Winsorization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1389600"/>
            <a:ext cx="79722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4411"/>
              </a:lnSpc>
              <a:spcBef>
                <a:spcPts val="3000"/>
              </a:spcBef>
              <a:spcAft>
                <a:spcPts val="13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Clip feature values using the percentile of the feature values. (example: use data between 1st and 99th percentile)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75" y="2241475"/>
            <a:ext cx="6577599" cy="23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/>
              <a:t>Handle Outliers: Log Transformation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1389600"/>
            <a:ext cx="81777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A Log transformation drives too big values closer to the feature’s mean values.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2286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 Mono"/>
                <a:ea typeface="Roboto Mono"/>
                <a:cs typeface="Roboto Mono"/>
                <a:sym typeface="Roboto Mono"/>
              </a:rPr>
              <a:t>train['log_LotArea'] = np.log(1+train['LotArea'])</a:t>
            </a:r>
            <a:endParaRPr b="1"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3000"/>
              </a:spcBef>
              <a:spcAft>
                <a:spcPts val="130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775" y="2328013"/>
            <a:ext cx="6454251" cy="242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55600"/>
            <a:ext cx="5763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389600"/>
            <a:ext cx="8253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It's sort of Artificial Intelligence that allows machine to learn, without being explicitly programmed.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Get domain knowledge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Exploratory data analysis (EDA)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Find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relation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between two features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Feature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Creation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Feature Transformations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Binning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Log Transform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One-hot encoding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Label encoding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Scaling &amp; Normalization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Feature selection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Creation</a:t>
            </a:r>
            <a:endParaRPr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500" y="1677650"/>
            <a:ext cx="688657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categorical data</a:t>
            </a:r>
            <a:endParaRPr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Nominal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 Categorical features which are only labelled without any order preference are called the Nominal features.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Ordinal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 Categorical feature which is associated with some Order is called the Ordinal feature.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Cyclical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The Categorical feature which happens in specific cycles is called a Cyclical feature.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</a:t>
            </a:r>
            <a:r>
              <a:rPr lang="en"/>
              <a:t>Nominal</a:t>
            </a:r>
            <a:r>
              <a:rPr lang="en"/>
              <a:t> categorical data:</a:t>
            </a:r>
            <a:r>
              <a:rPr lang="en"/>
              <a:t> one-hot encoding</a:t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99" y="1705574"/>
            <a:ext cx="7253375" cy="21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</a:t>
            </a:r>
            <a:r>
              <a:rPr lang="en"/>
              <a:t>Ordinal</a:t>
            </a:r>
            <a:r>
              <a:rPr lang="en"/>
              <a:t> categorical data: Label encoding</a:t>
            </a:r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75" y="1769575"/>
            <a:ext cx="69532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Cyclical categorical data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Day, month, the season is cyclic by nature. These all features happen in a specific cycle. Sine and Cosine transformation are used to encode the cyclical feature.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df['day_sin'] = np.sin(2 * np.pi * df['day_of_week']/7.0)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22860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df['day_cos'] = np.cos(2 * np.pi * df['day_of_week']/7.0)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400" y="2014200"/>
            <a:ext cx="1799950" cy="14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Scaling</a:t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311700" y="1389600"/>
            <a:ext cx="8571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Scaling is the process of standardized features to the same scales.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MinMaxScaler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: MinMaxScaler scales values between [0,1]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StandardScaler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: Scale the data by setting the mean of the data 0 and the standard deviation to 1.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775" y="2684025"/>
            <a:ext cx="20002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625" y="3883200"/>
            <a:ext cx="12382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311700" y="1389600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Feature importance plot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Correlation Coefficient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Variance Threshold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Model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555600"/>
            <a:ext cx="843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Programming Vs Machine Learning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389600"/>
            <a:ext cx="82536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Programming is more like manually created program while in machine learning computer creates its own logic.</a:t>
            </a:r>
            <a:endParaRPr/>
          </a:p>
        </p:txBody>
      </p:sp>
      <p:cxnSp>
        <p:nvCxnSpPr>
          <p:cNvPr id="90" name="Google Shape;90;p18"/>
          <p:cNvCxnSpPr/>
          <p:nvPr/>
        </p:nvCxnSpPr>
        <p:spPr>
          <a:xfrm>
            <a:off x="571500" y="3354450"/>
            <a:ext cx="993900" cy="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1" name="Google Shape;91;p18"/>
          <p:cNvCxnSpPr/>
          <p:nvPr/>
        </p:nvCxnSpPr>
        <p:spPr>
          <a:xfrm flipH="1" rot="10800000">
            <a:off x="596350" y="3830000"/>
            <a:ext cx="9915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2" name="Google Shape;92;p18"/>
          <p:cNvSpPr/>
          <p:nvPr/>
        </p:nvSpPr>
        <p:spPr>
          <a:xfrm>
            <a:off x="1565400" y="3093325"/>
            <a:ext cx="1813800" cy="1031400"/>
          </a:xfrm>
          <a:prstGeom prst="roundRect">
            <a:avLst>
              <a:gd fmla="val 13167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Traditional Programming</a:t>
            </a:r>
            <a:endParaRPr b="1" sz="1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650100" y="3001588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Rules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692700" y="3530650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 flipH="1" rot="10800000">
            <a:off x="3379200" y="3530650"/>
            <a:ext cx="9915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6" name="Google Shape;96;p18"/>
          <p:cNvSpPr txBox="1"/>
          <p:nvPr/>
        </p:nvSpPr>
        <p:spPr>
          <a:xfrm>
            <a:off x="3417600" y="31109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Answers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5879800" y="3093325"/>
            <a:ext cx="1813800" cy="1031400"/>
          </a:xfrm>
          <a:prstGeom prst="roundRect">
            <a:avLst>
              <a:gd fmla="val 13167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Machine</a:t>
            </a:r>
            <a:endParaRPr b="1" sz="1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1" lang="en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Learning</a:t>
            </a:r>
            <a:endParaRPr b="1" sz="1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8" name="Google Shape;98;p18"/>
          <p:cNvCxnSpPr/>
          <p:nvPr/>
        </p:nvCxnSpPr>
        <p:spPr>
          <a:xfrm flipH="1" rot="10800000">
            <a:off x="4871850" y="3351600"/>
            <a:ext cx="9915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9" name="Google Shape;99;p18"/>
          <p:cNvCxnSpPr/>
          <p:nvPr/>
        </p:nvCxnSpPr>
        <p:spPr>
          <a:xfrm flipH="1" rot="10800000">
            <a:off x="4871850" y="3830000"/>
            <a:ext cx="9915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0" name="Google Shape;100;p18"/>
          <p:cNvCxnSpPr/>
          <p:nvPr/>
        </p:nvCxnSpPr>
        <p:spPr>
          <a:xfrm flipH="1" rot="10800000">
            <a:off x="7693600" y="3530650"/>
            <a:ext cx="9915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1" name="Google Shape;101;p18"/>
          <p:cNvSpPr txBox="1"/>
          <p:nvPr/>
        </p:nvSpPr>
        <p:spPr>
          <a:xfrm>
            <a:off x="4929150" y="2966825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Answers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5076150" y="3497575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767350" y="3110950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Rules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Model</a:t>
            </a:r>
            <a:endParaRPr/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311700" y="1426875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Define Model Architecture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Compile the model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Fit model on train data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Evaluate model on test data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Make Predictions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311700" y="55560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Dataset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11700" y="1426875"/>
            <a:ext cx="7972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The Iris flower data set is a multivariate data set as an example of linear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discriminant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analysis. It contains five columns such as Petal Length, Petal Width, Sepal Length, Sepal Width and Species Type.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Data Science Example - Iris dataset" id="311" name="Google Shape;311;p46"/>
          <p:cNvPicPr preferRelativeResize="0"/>
          <p:nvPr/>
        </p:nvPicPr>
        <p:blipFill rotWithShape="1">
          <a:blip r:embed="rId3">
            <a:alphaModFix/>
          </a:blip>
          <a:srcRect b="14131" l="1960" r="1922" t="4088"/>
          <a:stretch/>
        </p:blipFill>
        <p:spPr>
          <a:xfrm>
            <a:off x="1733588" y="3094900"/>
            <a:ext cx="5676826" cy="15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311700" y="10835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the IRIS data</a:t>
            </a:r>
            <a:endParaRPr/>
          </a:p>
        </p:txBody>
      </p:sp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311700" y="770275"/>
            <a:ext cx="7972200" cy="3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train_test_split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sklearn.preprocessing </a:t>
            </a: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OneHotEncoder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sklearn.datasets </a:t>
            </a: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load_iris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load the iris dataset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iris_data = load_iris()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Prepare data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 = iris_data.data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y = iris_data.target.reshape(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One Hot encode the class labels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encoder = OneHotEncoder(sparse=</a:t>
            </a: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y = encoder.fit_transform(y)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Split the data for training and testing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X_train, X_test, y_train, y_test = train_test_split(X, y, test_size=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0.20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type="title"/>
          </p:nvPr>
        </p:nvSpPr>
        <p:spPr>
          <a:xfrm>
            <a:off x="311700" y="10835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the Model</a:t>
            </a:r>
            <a:endParaRPr/>
          </a:p>
        </p:txBody>
      </p:sp>
      <p:sp>
        <p:nvSpPr>
          <p:cNvPr id="323" name="Google Shape;323;p48"/>
          <p:cNvSpPr txBox="1"/>
          <p:nvPr>
            <p:ph idx="1" type="body"/>
          </p:nvPr>
        </p:nvSpPr>
        <p:spPr>
          <a:xfrm>
            <a:off x="311700" y="1192700"/>
            <a:ext cx="7972200" cy="3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tensorflow.keras.models </a:t>
            </a: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Sequential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tensorflow.keras.optimizers </a:t>
            </a: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Adam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tensorflow.keras.layers </a:t>
            </a: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Dense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Build the model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 = Sequential()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input_shape=(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,), activation=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'softmax'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(model.summary())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311700" y="10835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</a:t>
            </a:r>
            <a:r>
              <a:rPr lang="en"/>
              <a:t> &amp; Train the Model</a:t>
            </a:r>
            <a:endParaRPr/>
          </a:p>
        </p:txBody>
      </p:sp>
      <p:sp>
        <p:nvSpPr>
          <p:cNvPr id="329" name="Google Shape;329;p49"/>
          <p:cNvSpPr txBox="1"/>
          <p:nvPr>
            <p:ph idx="1" type="body"/>
          </p:nvPr>
        </p:nvSpPr>
        <p:spPr>
          <a:xfrm>
            <a:off x="311700" y="919375"/>
            <a:ext cx="7972200" cy="3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Adam optimizer with learning rate of 0.001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optimizer = Adam(lr=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0.001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en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(optimizer, loss=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'categorical_crossentropy'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metrics=[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'accuracy'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Train the model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model.fit(X_train, y_train, batch_size=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epochs=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Evaluate the Model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results = model.evaluate(X_test, y_test)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"Loss     : "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results[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"Accuracy : "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results[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Loss     :  0.05525088682770729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Accuracy :  0.9666666388511658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Q/A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311700" y="10835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1: Loss function for Regression problem</a:t>
            </a:r>
            <a:endParaRPr/>
          </a:p>
        </p:txBody>
      </p:sp>
      <p:sp>
        <p:nvSpPr>
          <p:cNvPr id="340" name="Google Shape;340;p51"/>
          <p:cNvSpPr txBox="1"/>
          <p:nvPr>
            <p:ph idx="1" type="body"/>
          </p:nvPr>
        </p:nvSpPr>
        <p:spPr>
          <a:xfrm>
            <a:off x="311700" y="919375"/>
            <a:ext cx="7972200" cy="3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7391"/>
              </a:lnSpc>
              <a:spcBef>
                <a:spcPts val="45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Mean Squared Error (MSE)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7391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Mean Absolute Error (MAE)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7391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Mean Squared Logarithmic Error Loss</a:t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7391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11700" y="10835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2: What is Activation functions?</a:t>
            </a:r>
            <a:endParaRPr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11700" y="919375"/>
            <a:ext cx="7972200" cy="3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The activation function allows the neural network to learn a non-linear pattern between inputs and target output variable.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739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739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There is mainly four activation function used in the neural network. That are listed below: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739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17391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Sigmoid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Tanh – Hyperbolic tangent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ReLU – Rectified linear unit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Leaky ReLU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7391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311700" y="10835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3: What is Learning Rate in NN?</a:t>
            </a:r>
            <a:endParaRPr/>
          </a:p>
        </p:txBody>
      </p:sp>
      <p:sp>
        <p:nvSpPr>
          <p:cNvPr id="352" name="Google Shape;352;p53"/>
          <p:cNvSpPr txBox="1"/>
          <p:nvPr>
            <p:ph idx="1" type="body"/>
          </p:nvPr>
        </p:nvSpPr>
        <p:spPr>
          <a:xfrm>
            <a:off x="311700" y="919375"/>
            <a:ext cx="7972200" cy="3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The learning rate is a hyperparameter that determines the step size at each training iteration while moving toward an optimum loss function.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739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7391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new weight = old weight - (learning rate * gradient)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311700" y="10835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4: </a:t>
            </a:r>
            <a:r>
              <a:rPr lang="en"/>
              <a:t>what is back-propagation neural networks?</a:t>
            </a:r>
            <a:endParaRPr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311700" y="919375"/>
            <a:ext cx="7972200" cy="3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Backpropagation is the process of propagating the error(loss) back to the neural network and update the weights of each neuron subsequently by adjusting the weight and bias parameters.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lnSpc>
                <a:spcPct val="11739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just">
              <a:lnSpc>
                <a:spcPct val="117391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The parameter updation is determined by finding the partial derivation of the loss function with respect to those parameters.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555600"/>
            <a:ext cx="843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Fruit Recognition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389600"/>
            <a:ext cx="8253600" cy="30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50" y="1560188"/>
            <a:ext cx="7429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311700" y="10835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5: What is G</a:t>
            </a:r>
            <a:r>
              <a:rPr lang="en"/>
              <a:t>radient Descent</a:t>
            </a:r>
            <a:r>
              <a:rPr lang="en"/>
              <a:t> in NN?</a:t>
            </a:r>
            <a:endParaRPr/>
          </a:p>
        </p:txBody>
      </p:sp>
      <p:sp>
        <p:nvSpPr>
          <p:cNvPr id="364" name="Google Shape;364;p55"/>
          <p:cNvSpPr txBox="1"/>
          <p:nvPr>
            <p:ph idx="1" type="body"/>
          </p:nvPr>
        </p:nvSpPr>
        <p:spPr>
          <a:xfrm>
            <a:off x="311700" y="919375"/>
            <a:ext cx="7972200" cy="3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Gradient Descent is an optimal algorithm to minimize the cost function for finding the local minimum of a function.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7391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>
            <p:ph type="title"/>
          </p:nvPr>
        </p:nvSpPr>
        <p:spPr>
          <a:xfrm>
            <a:off x="311700" y="108350"/>
            <a:ext cx="797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6"/>
          <p:cNvSpPr txBox="1"/>
          <p:nvPr>
            <p:ph idx="1" type="body"/>
          </p:nvPr>
        </p:nvSpPr>
        <p:spPr>
          <a:xfrm>
            <a:off x="311700" y="919375"/>
            <a:ext cx="7972200" cy="3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391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500">
                <a:latin typeface="Roboto Mono"/>
                <a:ea typeface="Roboto Mono"/>
                <a:cs typeface="Roboto Mono"/>
                <a:sym typeface="Roboto Mono"/>
              </a:rPr>
              <a:t>Thank</a:t>
            </a:r>
            <a:r>
              <a:rPr b="1" lang="en" sz="2500">
                <a:latin typeface="Roboto Mono"/>
                <a:ea typeface="Roboto Mono"/>
                <a:cs typeface="Roboto Mono"/>
                <a:sym typeface="Roboto Mono"/>
              </a:rPr>
              <a:t> You...</a:t>
            </a:r>
            <a:endParaRPr b="1" sz="2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555600"/>
            <a:ext cx="843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Fruit Recognition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389600"/>
            <a:ext cx="8253600" cy="30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25" y="1389588"/>
            <a:ext cx="74771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555600"/>
            <a:ext cx="843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 Learning Paradigm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389600"/>
            <a:ext cx="8253600" cy="2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857250" y="2158850"/>
            <a:ext cx="1427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Make a Guess </a:t>
            </a:r>
            <a:endParaRPr sz="500"/>
          </a:p>
        </p:txBody>
      </p:sp>
      <p:sp>
        <p:nvSpPr>
          <p:cNvPr id="125" name="Google Shape;125;p21"/>
          <p:cNvSpPr/>
          <p:nvPr/>
        </p:nvSpPr>
        <p:spPr>
          <a:xfrm>
            <a:off x="3636775" y="2156600"/>
            <a:ext cx="1427100" cy="832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Check the guess with actual label?</a:t>
            </a:r>
            <a:endParaRPr sz="500"/>
          </a:p>
        </p:txBody>
      </p:sp>
      <p:sp>
        <p:nvSpPr>
          <p:cNvPr id="126" name="Google Shape;126;p21"/>
          <p:cNvSpPr/>
          <p:nvPr/>
        </p:nvSpPr>
        <p:spPr>
          <a:xfrm>
            <a:off x="6416300" y="2149400"/>
            <a:ext cx="1427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Optimize your 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Guess </a:t>
            </a:r>
            <a:endParaRPr sz="500"/>
          </a:p>
        </p:txBody>
      </p:sp>
      <p:cxnSp>
        <p:nvCxnSpPr>
          <p:cNvPr id="127" name="Google Shape;127;p21"/>
          <p:cNvCxnSpPr>
            <a:stCxn id="125" idx="3"/>
            <a:endCxn id="126" idx="1"/>
          </p:cNvCxnSpPr>
          <p:nvPr/>
        </p:nvCxnSpPr>
        <p:spPr>
          <a:xfrm flipH="1" rot="10800000">
            <a:off x="5063875" y="2565500"/>
            <a:ext cx="1352400" cy="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8" name="Google Shape;128;p21"/>
          <p:cNvCxnSpPr/>
          <p:nvPr/>
        </p:nvCxnSpPr>
        <p:spPr>
          <a:xfrm flipH="1" rot="10800000">
            <a:off x="2284350" y="2571350"/>
            <a:ext cx="1352400" cy="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9" name="Google Shape;129;p21"/>
          <p:cNvCxnSpPr>
            <a:stCxn id="126" idx="2"/>
            <a:endCxn id="124" idx="2"/>
          </p:cNvCxnSpPr>
          <p:nvPr/>
        </p:nvCxnSpPr>
        <p:spPr>
          <a:xfrm rot="5400000">
            <a:off x="4345550" y="206900"/>
            <a:ext cx="9600" cy="5559000"/>
          </a:xfrm>
          <a:prstGeom prst="bentConnector3">
            <a:avLst>
              <a:gd fmla="val 257903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555600"/>
            <a:ext cx="843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 Learning Paradigm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389600"/>
            <a:ext cx="8253600" cy="30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2939700" y="2149850"/>
            <a:ext cx="2451000" cy="11853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7" name="Google Shape;137;p22"/>
          <p:cNvCxnSpPr>
            <a:stCxn id="136" idx="3"/>
          </p:cNvCxnSpPr>
          <p:nvPr/>
        </p:nvCxnSpPr>
        <p:spPr>
          <a:xfrm flipH="1" rot="10800000">
            <a:off x="5390700" y="2729000"/>
            <a:ext cx="1726800" cy="13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8" name="Google Shape;138;p22"/>
          <p:cNvCxnSpPr>
            <a:endCxn id="136" idx="1"/>
          </p:cNvCxnSpPr>
          <p:nvPr/>
        </p:nvCxnSpPr>
        <p:spPr>
          <a:xfrm>
            <a:off x="1154100" y="2742500"/>
            <a:ext cx="1785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1350075" y="2278550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labeled data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594125" y="2278550"/>
            <a:ext cx="15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Predictions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555600"/>
            <a:ext cx="843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Neural Network Architecture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275" y="1311300"/>
            <a:ext cx="4920600" cy="36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555600"/>
            <a:ext cx="843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389600"/>
            <a:ext cx="8253600" cy="30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</a:t>
            </a:r>
            <a:r>
              <a:rPr lang="en"/>
              <a:t>[-3, -2, -1, 0, 1, 2, 3]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 = [-4, -2, 0, 2, 4, 6, 8]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Y = 2X + 2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